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sldIdLst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56" r:id="rId13"/>
    <p:sldId id="257" r:id="rId14"/>
    <p:sldId id="258" r:id="rId15"/>
    <p:sldId id="259" r:id="rId16"/>
    <p:sldId id="265" r:id="rId17"/>
    <p:sldId id="266" r:id="rId18"/>
    <p:sldId id="260" r:id="rId19"/>
    <p:sldId id="261" r:id="rId20"/>
    <p:sldId id="276" r:id="rId21"/>
    <p:sldId id="262" r:id="rId22"/>
    <p:sldId id="263" r:id="rId23"/>
    <p:sldId id="264" r:id="rId24"/>
    <p:sldId id="277" r:id="rId25"/>
    <p:sldId id="278" r:id="rId26"/>
    <p:sldId id="27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3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47C80-3334-4A0A-BACF-008CE7A3B268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54679-EB5F-47C5-A3A0-1A4D0FBA3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059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47C80-3334-4A0A-BACF-008CE7A3B268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54679-EB5F-47C5-A3A0-1A4D0FBA3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08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47C80-3334-4A0A-BACF-008CE7A3B268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54679-EB5F-47C5-A3A0-1A4D0FBA3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34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A47C80-3334-4A0A-BACF-008CE7A3B268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F54679-EB5F-47C5-A3A0-1A4D0FBA3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9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A47C80-3334-4A0A-BACF-008CE7A3B268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F54679-EB5F-47C5-A3A0-1A4D0FBA3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911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A47C80-3334-4A0A-BACF-008CE7A3B268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F54679-EB5F-47C5-A3A0-1A4D0FBA3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91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A47C80-3334-4A0A-BACF-008CE7A3B268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F54679-EB5F-47C5-A3A0-1A4D0FBA3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2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A47C80-3334-4A0A-BACF-008CE7A3B268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F54679-EB5F-47C5-A3A0-1A4D0FBA3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00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A47C80-3334-4A0A-BACF-008CE7A3B268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F54679-EB5F-47C5-A3A0-1A4D0FBA3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62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A47C80-3334-4A0A-BACF-008CE7A3B268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F54679-EB5F-47C5-A3A0-1A4D0FBA3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7128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A47C80-3334-4A0A-BACF-008CE7A3B268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F54679-EB5F-47C5-A3A0-1A4D0FBA3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77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47C80-3334-4A0A-BACF-008CE7A3B268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54679-EB5F-47C5-A3A0-1A4D0FBA3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97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A47C80-3334-4A0A-BACF-008CE7A3B268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F54679-EB5F-47C5-A3A0-1A4D0FBA3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084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A47C80-3334-4A0A-BACF-008CE7A3B268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F54679-EB5F-47C5-A3A0-1A4D0FBA3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347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A47C80-3334-4A0A-BACF-008CE7A3B268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F54679-EB5F-47C5-A3A0-1A4D0FBA3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97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A47C80-3334-4A0A-BACF-008CE7A3B268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F54679-EB5F-47C5-A3A0-1A4D0FBA3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9110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A47C80-3334-4A0A-BACF-008CE7A3B268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F54679-EB5F-47C5-A3A0-1A4D0FBA3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910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A47C80-3334-4A0A-BACF-008CE7A3B268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F54679-EB5F-47C5-A3A0-1A4D0FBA3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23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A47C80-3334-4A0A-BACF-008CE7A3B268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F54679-EB5F-47C5-A3A0-1A4D0FBA3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004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A47C80-3334-4A0A-BACF-008CE7A3B268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F54679-EB5F-47C5-A3A0-1A4D0FBA3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621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A47C80-3334-4A0A-BACF-008CE7A3B268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F54679-EB5F-47C5-A3A0-1A4D0FBA3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7128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A47C80-3334-4A0A-BACF-008CE7A3B268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F54679-EB5F-47C5-A3A0-1A4D0FBA3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77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47C80-3334-4A0A-BACF-008CE7A3B268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54679-EB5F-47C5-A3A0-1A4D0FBA3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9110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A47C80-3334-4A0A-BACF-008CE7A3B268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F54679-EB5F-47C5-A3A0-1A4D0FBA3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084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A47C80-3334-4A0A-BACF-008CE7A3B268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F54679-EB5F-47C5-A3A0-1A4D0FBA3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34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47C80-3334-4A0A-BACF-008CE7A3B268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54679-EB5F-47C5-A3A0-1A4D0FBA3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91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47C80-3334-4A0A-BACF-008CE7A3B268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54679-EB5F-47C5-A3A0-1A4D0FBA3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2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47C80-3334-4A0A-BACF-008CE7A3B268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54679-EB5F-47C5-A3A0-1A4D0FBA3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00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47C80-3334-4A0A-BACF-008CE7A3B268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54679-EB5F-47C5-A3A0-1A4D0FBA3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62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47C80-3334-4A0A-BACF-008CE7A3B268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54679-EB5F-47C5-A3A0-1A4D0FBA3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712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47C80-3334-4A0A-BACF-008CE7A3B268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54679-EB5F-47C5-A3A0-1A4D0FBA3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77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47C80-3334-4A0A-BACF-008CE7A3B268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54679-EB5F-47C5-A3A0-1A4D0FBA3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61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iRespond Graph</a:t>
            </a:r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33%</a:t>
              </a: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A*</a:t>
              </a: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B*</a:t>
              </a: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161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-US" sz="44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>
                <a:solidFill>
                  <a:schemeClr val="tx1"/>
                </a:solidFill>
              </a:rPr>
              <a:t>A.) Response A</a:t>
            </a: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>
                <a:solidFill>
                  <a:schemeClr val="tx1"/>
                </a:solidFill>
              </a:rPr>
              <a:t>B.) Response B</a:t>
            </a: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>
                <a:solidFill>
                  <a:schemeClr val="tx1"/>
                </a:solidFill>
              </a:rPr>
              <a:t>C.) Response C</a:t>
            </a: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>
                <a:solidFill>
                  <a:schemeClr val="tx1"/>
                </a:solidFill>
              </a:rPr>
              <a:t>D.) Response D</a:t>
            </a: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>
                <a:solidFill>
                  <a:schemeClr val="tx1"/>
                </a:solidFill>
              </a:rPr>
              <a:t>E.) Response E</a:t>
            </a: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Percent Complete 100%</a:t>
            </a: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00:30</a:t>
            </a:r>
          </a:p>
        </p:txBody>
      </p:sp>
    </p:spTree>
    <p:extLst>
      <p:ext uri="{BB962C8B-B14F-4D97-AF65-F5344CB8AC3E}">
        <p14:creationId xmlns:p14="http://schemas.microsoft.com/office/powerpoint/2010/main" val="413161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The Early Middle Ages</a:t>
            </a:r>
          </a:p>
        </p:txBody>
      </p:sp>
    </p:spTree>
    <p:extLst>
      <p:ext uri="{BB962C8B-B14F-4D97-AF65-F5344CB8AC3E}">
        <p14:creationId xmlns:p14="http://schemas.microsoft.com/office/powerpoint/2010/main" val="1679381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Feudalism in Europe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196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Terms you need to know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Feudalism </a:t>
            </a:r>
          </a:p>
          <a:p>
            <a:r>
              <a:rPr lang="en-US" dirty="0"/>
              <a:t>Lord</a:t>
            </a:r>
          </a:p>
          <a:p>
            <a:r>
              <a:rPr lang="en-US" dirty="0"/>
              <a:t>Fief</a:t>
            </a:r>
          </a:p>
          <a:p>
            <a:r>
              <a:rPr lang="en-US" dirty="0"/>
              <a:t>Vassal</a:t>
            </a:r>
          </a:p>
          <a:p>
            <a:r>
              <a:rPr lang="en-US" dirty="0"/>
              <a:t>Knight</a:t>
            </a:r>
          </a:p>
          <a:p>
            <a:r>
              <a:rPr lang="en-US" dirty="0"/>
              <a:t>Serf</a:t>
            </a:r>
          </a:p>
          <a:p>
            <a:r>
              <a:rPr lang="en-US" dirty="0"/>
              <a:t>Manor</a:t>
            </a:r>
          </a:p>
          <a:p>
            <a:r>
              <a:rPr lang="en-US" dirty="0"/>
              <a:t>Tithe</a:t>
            </a:r>
          </a:p>
          <a:p>
            <a:r>
              <a:rPr lang="en-US" dirty="0"/>
              <a:t>Long boat</a:t>
            </a:r>
          </a:p>
          <a:p>
            <a:r>
              <a:rPr lang="en-US" dirty="0"/>
              <a:t>Viking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Secular</a:t>
            </a:r>
          </a:p>
          <a:p>
            <a:r>
              <a:rPr lang="en-US" dirty="0"/>
              <a:t>Sacrament</a:t>
            </a:r>
          </a:p>
          <a:p>
            <a:r>
              <a:rPr lang="en-US" dirty="0"/>
              <a:t>Lay investiture</a:t>
            </a:r>
          </a:p>
          <a:p>
            <a:r>
              <a:rPr lang="en-US" dirty="0"/>
              <a:t>Cannon law</a:t>
            </a:r>
          </a:p>
          <a:p>
            <a:r>
              <a:rPr lang="en-US" dirty="0"/>
              <a:t>Clergy</a:t>
            </a:r>
          </a:p>
          <a:p>
            <a:r>
              <a:rPr lang="en-US" dirty="0"/>
              <a:t>Pope </a:t>
            </a:r>
          </a:p>
          <a:p>
            <a:r>
              <a:rPr lang="en-US" dirty="0"/>
              <a:t>Cardinal</a:t>
            </a:r>
          </a:p>
          <a:p>
            <a:r>
              <a:rPr lang="en-US" dirty="0"/>
              <a:t>Monk</a:t>
            </a:r>
          </a:p>
          <a:p>
            <a:r>
              <a:rPr lang="en-US" dirty="0"/>
              <a:t>Priest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447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37" y="152402"/>
            <a:ext cx="8229600" cy="761998"/>
          </a:xfrm>
        </p:spPr>
        <p:txBody>
          <a:bodyPr>
            <a:normAutofit fontScale="90000"/>
          </a:bodyPr>
          <a:lstStyle/>
          <a:p>
            <a:r>
              <a:rPr lang="en-US" dirty="0"/>
              <a:t>The Vikings, Magyars and Muslims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2474893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/>
              <a:t>How did groups like the Vikings, Magyars and Muslims bring an end to unified govt in Europe?</a:t>
            </a:r>
          </a:p>
        </p:txBody>
      </p:sp>
    </p:spTree>
    <p:extLst>
      <p:ext uri="{BB962C8B-B14F-4D97-AF65-F5344CB8AC3E}">
        <p14:creationId xmlns:p14="http://schemas.microsoft.com/office/powerpoint/2010/main" val="1654963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Vikings or Norsemen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Pride in being fierce warriors</a:t>
            </a:r>
          </a:p>
          <a:p>
            <a:r>
              <a:rPr lang="en-US" dirty="0"/>
              <a:t>Gods were warlike</a:t>
            </a:r>
          </a:p>
          <a:p>
            <a:r>
              <a:rPr lang="en-US" dirty="0"/>
              <a:t>Discovered Americas</a:t>
            </a:r>
          </a:p>
          <a:p>
            <a:r>
              <a:rPr lang="en-US" dirty="0"/>
              <a:t>Attacked primarily by water without warning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4114800"/>
            <a:ext cx="841057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68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 fontScale="90000"/>
          </a:bodyPr>
          <a:lstStyle/>
          <a:p>
            <a:r>
              <a:rPr lang="en-US" dirty="0"/>
              <a:t> Early Castles</a:t>
            </a:r>
            <a:br>
              <a:rPr lang="en-US" dirty="0"/>
            </a:br>
            <a:r>
              <a:rPr lang="en-US" dirty="0"/>
              <a:t>Alfred the Great of England starts building them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3280" y="1899920"/>
            <a:ext cx="7843520" cy="422624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 descr="http://www.casahistoria.net/images/mott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51" y="1899920"/>
            <a:ext cx="8430649" cy="482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42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 Medieval castles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hsieatursulas.wikispaces.com/file/view/Bodiam-castle.jpg/273006020/Bodiam-cast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41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The Deal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600" b="1" dirty="0"/>
              <a:t>A New Social Order: Feudalism</a:t>
            </a:r>
          </a:p>
          <a:p>
            <a:pPr algn="just"/>
            <a:r>
              <a:rPr lang="en-US" sz="3600" dirty="0"/>
              <a:t>In 911, two former enemies faced each other in a peace ceremony. Rollo was the head of a Viking army. Rollo and his men had been plundering the rich Seine (</a:t>
            </a:r>
            <a:r>
              <a:rPr lang="en-US" sz="3600" dirty="0" err="1"/>
              <a:t>sayn</a:t>
            </a:r>
            <a:r>
              <a:rPr lang="en-US" sz="3600" dirty="0"/>
              <a:t>) River valley for years. Charles the Simple was the king of France but held little power. Charles granted the Viking leader a huge piece of French territory. It became known as </a:t>
            </a:r>
            <a:r>
              <a:rPr lang="en-US" sz="3600" dirty="0" err="1"/>
              <a:t>Northmen’s</a:t>
            </a:r>
            <a:r>
              <a:rPr lang="en-US" sz="3600" dirty="0"/>
              <a:t> land, or Normandy. In return, Rollo swore a pledge of loyalty to the king.</a:t>
            </a:r>
          </a:p>
          <a:p>
            <a:pPr marL="457200" lvl="1" indent="0">
              <a:buNone/>
            </a:pPr>
            <a:r>
              <a:rPr lang="en-US" sz="3600" dirty="0"/>
              <a:t>	</a:t>
            </a:r>
          </a:p>
          <a:p>
            <a:pPr marL="457200" lvl="1" indent="0">
              <a:buNone/>
            </a:pPr>
            <a:r>
              <a:rPr lang="en-US" sz="3600" dirty="0"/>
              <a:t>What did Rollo get?</a:t>
            </a:r>
          </a:p>
          <a:p>
            <a:pPr marL="457200" lvl="1" indent="0">
              <a:buNone/>
            </a:pPr>
            <a:r>
              <a:rPr lang="en-US" sz="3600" dirty="0"/>
              <a:t>What did Charles get?</a:t>
            </a:r>
          </a:p>
          <a:p>
            <a:pPr marL="457200" lvl="1" indent="0">
              <a:buNone/>
            </a:pPr>
            <a:r>
              <a:rPr lang="en-US" sz="3600" dirty="0"/>
              <a:t>Explain how the deal between Rollo and Charles the Simple led to Feudalism?</a:t>
            </a:r>
          </a:p>
          <a:p>
            <a:pPr marL="457200" lvl="1" indent="0">
              <a:buNone/>
            </a:pPr>
            <a:r>
              <a:rPr lang="en-US" sz="3600" dirty="0"/>
              <a:t>	</a:t>
            </a:r>
          </a:p>
          <a:p>
            <a:pPr marL="457200" lvl="1" indent="0">
              <a:buNone/>
            </a:pPr>
            <a:endParaRPr lang="en-US" sz="3600" dirty="0"/>
          </a:p>
          <a:p>
            <a:pPr marL="457200" lvl="1" indent="0">
              <a:buNone/>
            </a:pPr>
            <a:r>
              <a:rPr lang="en-US" sz="3600" dirty="0"/>
              <a:t>How could this kind of deal lead to future problems?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197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/>
              <a:t>Feudal Pyramid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1"/>
            <a:ext cx="8229600" cy="460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688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words do you think of?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grace-collection.com/images/AR007BK_Black_Knig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866" y="1183640"/>
            <a:ext cx="3204363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minimumwagehistorian.files.wordpress.com/2012/06/11th_century_knight.jpg?w=150&amp;h=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57" y="1239520"/>
            <a:ext cx="2667000" cy="529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inimumwagehistorian.files.wordpress.com/2012/06/12-tueton.jpg?w=161&amp;h=3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066" y="1216297"/>
            <a:ext cx="2971800" cy="548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393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Manor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88391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685800"/>
            <a:ext cx="3200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1. Manor House</a:t>
            </a:r>
          </a:p>
          <a:p>
            <a:r>
              <a:rPr lang="en-US" sz="1600" dirty="0"/>
              <a:t>The dwelling place of the lord</a:t>
            </a:r>
          </a:p>
          <a:p>
            <a:r>
              <a:rPr lang="en-US" sz="1600" b="1" dirty="0"/>
              <a:t>2. Village Church</a:t>
            </a:r>
          </a:p>
          <a:p>
            <a:r>
              <a:rPr lang="en-US" sz="1600" dirty="0"/>
              <a:t>Site of both religious services and</a:t>
            </a:r>
          </a:p>
          <a:p>
            <a:r>
              <a:rPr lang="en-US" sz="1600" dirty="0"/>
              <a:t>public meetings</a:t>
            </a:r>
            <a:endParaRPr lang="en-US" sz="1600" b="1" dirty="0"/>
          </a:p>
          <a:p>
            <a:r>
              <a:rPr lang="en-US" sz="1600" b="1" dirty="0"/>
              <a:t>3. Peasant Cottages</a:t>
            </a:r>
          </a:p>
          <a:p>
            <a:r>
              <a:rPr lang="en-US" sz="1600" dirty="0"/>
              <a:t>Where the peasants lived</a:t>
            </a:r>
            <a:endParaRPr lang="en-US" sz="1600" b="1" dirty="0"/>
          </a:p>
          <a:p>
            <a:r>
              <a:rPr lang="en-US" sz="1600" b="1" dirty="0"/>
              <a:t>4. Lord’s Demesne</a:t>
            </a:r>
          </a:p>
          <a:p>
            <a:r>
              <a:rPr lang="en-US" sz="1600" dirty="0"/>
              <a:t>Fields owned by the lord and worked</a:t>
            </a:r>
          </a:p>
          <a:p>
            <a:r>
              <a:rPr lang="en-US" sz="1600" dirty="0"/>
              <a:t>by the peasants</a:t>
            </a:r>
            <a:endParaRPr lang="en-US" sz="1600" b="1" dirty="0"/>
          </a:p>
          <a:p>
            <a:r>
              <a:rPr lang="en-US" sz="1600" b="1" dirty="0"/>
              <a:t>5. Peasant Crofts</a:t>
            </a:r>
          </a:p>
          <a:p>
            <a:r>
              <a:rPr lang="en-US" sz="1600" dirty="0"/>
              <a:t>Gardens that belonged to the peasants</a:t>
            </a:r>
            <a:endParaRPr lang="en-US" sz="1600" b="1" dirty="0"/>
          </a:p>
          <a:p>
            <a:r>
              <a:rPr lang="en-US" sz="1600" b="1" dirty="0"/>
              <a:t>6. Mill</a:t>
            </a:r>
          </a:p>
          <a:p>
            <a:r>
              <a:rPr lang="en-US" sz="1600" dirty="0"/>
              <a:t>Water-powered mill for grinding grain</a:t>
            </a:r>
            <a:endParaRPr lang="en-US" sz="1600" b="1" dirty="0"/>
          </a:p>
          <a:p>
            <a:r>
              <a:rPr lang="en-US" sz="1600" b="1" dirty="0"/>
              <a:t>7. Common Pasture</a:t>
            </a:r>
          </a:p>
          <a:p>
            <a:r>
              <a:rPr lang="en-US" sz="1600" dirty="0"/>
              <a:t>Common area for grazing animals</a:t>
            </a:r>
            <a:endParaRPr lang="en-US" sz="1600" b="1" dirty="0"/>
          </a:p>
          <a:p>
            <a:r>
              <a:rPr lang="en-US" sz="1600" b="1" dirty="0"/>
              <a:t>8. Woodland</a:t>
            </a:r>
          </a:p>
          <a:p>
            <a:r>
              <a:rPr lang="en-US" sz="1600" dirty="0"/>
              <a:t>Forests provided wood for fuel.</a:t>
            </a:r>
          </a:p>
        </p:txBody>
      </p:sp>
    </p:spTree>
    <p:extLst>
      <p:ext uri="{BB962C8B-B14F-4D97-AF65-F5344CB8AC3E}">
        <p14:creationId xmlns:p14="http://schemas.microsoft.com/office/powerpoint/2010/main" val="1825786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BarbarianInvasion"/>
          <p:cNvPicPr>
            <a:picLocks noChangeAspect="1" noChangeArrowheads="1"/>
          </p:cNvPicPr>
          <p:nvPr/>
        </p:nvPicPr>
        <p:blipFill>
          <a:blip r:embed="rId2">
            <a:lum contrast="1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" t="6854" r="9616" b="15469"/>
          <a:stretch>
            <a:fillRect/>
          </a:stretch>
        </p:blipFill>
        <p:spPr bwMode="auto">
          <a:xfrm>
            <a:off x="0" y="0"/>
            <a:ext cx="92964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09473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Sucks to be you (a serf)</a:t>
            </a:r>
            <a:br>
              <a:rPr lang="en-US" dirty="0"/>
            </a:br>
            <a:r>
              <a:rPr lang="en-US" dirty="0"/>
              <a:t>The economics of feudalism.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What did the lord provide the serf?</a:t>
            </a:r>
          </a:p>
          <a:p>
            <a:pPr lvl="1"/>
            <a:r>
              <a:rPr lang="en-US" dirty="0"/>
              <a:t>Housing – Small 2 room dirt floor. Children rarely survived past infancy</a:t>
            </a:r>
          </a:p>
          <a:p>
            <a:pPr lvl="1"/>
            <a:r>
              <a:rPr lang="en-US" dirty="0"/>
              <a:t> farmland – If children did  survive they worked the fields as soon as possible (no education)</a:t>
            </a:r>
          </a:p>
          <a:p>
            <a:pPr lvl="1"/>
            <a:r>
              <a:rPr lang="en-US" dirty="0"/>
              <a:t>protection from bandits.</a:t>
            </a:r>
          </a:p>
          <a:p>
            <a:pPr lvl="0"/>
            <a:r>
              <a:rPr lang="en-US" dirty="0"/>
              <a:t>What did the serf have to give the lord in return?</a:t>
            </a:r>
          </a:p>
          <a:p>
            <a:pPr lvl="1"/>
            <a:r>
              <a:rPr lang="en-US" dirty="0"/>
              <a:t>Tax at the mill</a:t>
            </a:r>
          </a:p>
          <a:p>
            <a:pPr lvl="1"/>
            <a:r>
              <a:rPr lang="en-US" dirty="0"/>
              <a:t>Tax to get Married (and only if the lord agreed)</a:t>
            </a:r>
          </a:p>
          <a:p>
            <a:pPr lvl="1"/>
            <a:r>
              <a:rPr lang="en-US" dirty="0"/>
              <a:t>Tax to the church –Tithe- (10%)</a:t>
            </a:r>
          </a:p>
          <a:p>
            <a:pPr lvl="1"/>
            <a:r>
              <a:rPr lang="en-US" dirty="0"/>
              <a:t>A portion of the grain crop</a:t>
            </a:r>
          </a:p>
          <a:p>
            <a:pPr lvl="1"/>
            <a:r>
              <a:rPr lang="en-US" dirty="0"/>
              <a:t>Work the lords land 3 days a week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57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Sucks to be you (a serf)</a:t>
            </a:r>
            <a:br>
              <a:rPr lang="en-US" dirty="0"/>
            </a:br>
            <a:r>
              <a:rPr lang="en-US" dirty="0"/>
              <a:t>The economics of feudalism.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 Why did serfs rarely leave the manor?</a:t>
            </a:r>
          </a:p>
          <a:p>
            <a:pPr lvl="1"/>
            <a:r>
              <a:rPr lang="en-US" dirty="0"/>
              <a:t>The manor was a self-sufficient</a:t>
            </a:r>
          </a:p>
          <a:p>
            <a:pPr lvl="1"/>
            <a:r>
              <a:rPr lang="en-US" dirty="0"/>
              <a:t>Why did the manorial system possibly develop this way? (2 major reasons)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What was the life expectancy for a serf?</a:t>
            </a:r>
          </a:p>
          <a:p>
            <a:pPr lvl="1"/>
            <a:r>
              <a:rPr lang="en-US" dirty="0"/>
              <a:t>35 years old was an old man. </a:t>
            </a:r>
          </a:p>
          <a:p>
            <a:pPr lvl="1"/>
            <a:r>
              <a:rPr lang="en-US" dirty="0"/>
              <a:t>Serfs made up 90% of the population of Europe</a:t>
            </a:r>
          </a:p>
          <a:p>
            <a:pPr lvl="1"/>
            <a:r>
              <a:rPr lang="en-US" dirty="0"/>
              <a:t>Why so young?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6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912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What is the 1</a:t>
            </a:r>
            <a:r>
              <a:rPr lang="en-US" baseline="30000" dirty="0"/>
              <a:t>st</a:t>
            </a:r>
            <a:r>
              <a:rPr lang="en-US" dirty="0"/>
              <a:t> major kingdom after the fall of Rome?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Frankish</a:t>
            </a:r>
            <a:endParaRPr lang="en-US" dirty="0"/>
          </a:p>
          <a:p>
            <a:r>
              <a:rPr lang="en-US" dirty="0"/>
              <a:t>Who are the first 2 rulers of this kingdom?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Clovis &amp; Charles Martel</a:t>
            </a:r>
            <a:endParaRPr lang="en-US" dirty="0"/>
          </a:p>
          <a:p>
            <a:r>
              <a:rPr lang="en-US" dirty="0"/>
              <a:t>This kingdom gets another new name, what is it?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Holy Roman Empire</a:t>
            </a:r>
            <a:endParaRPr lang="en-US" dirty="0"/>
          </a:p>
          <a:p>
            <a:r>
              <a:rPr lang="en-US" dirty="0"/>
              <a:t>Who is the 1</a:t>
            </a:r>
            <a:r>
              <a:rPr lang="en-US" baseline="30000" dirty="0"/>
              <a:t>st</a:t>
            </a:r>
            <a:r>
              <a:rPr lang="en-US" dirty="0"/>
              <a:t> Holy Roman Emperor?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Charlemagne</a:t>
            </a:r>
            <a:endParaRPr lang="en-US" dirty="0"/>
          </a:p>
          <a:p>
            <a:r>
              <a:rPr lang="en-US" dirty="0"/>
              <a:t>What happens to HRE after Charlemagne’s death?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Split up between sons </a:t>
            </a:r>
            <a:endParaRPr lang="en-US" dirty="0"/>
          </a:p>
          <a:p>
            <a:r>
              <a:rPr lang="en-US" dirty="0"/>
              <a:t>What causes the breakdown of large kingdoms (not just HRE)?</a:t>
            </a:r>
          </a:p>
          <a:p>
            <a:pPr lvl="1"/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Vikings</a:t>
            </a:r>
            <a:endParaRPr lang="en-US" dirty="0"/>
          </a:p>
          <a:p>
            <a:r>
              <a:rPr lang="en-US" dirty="0"/>
              <a:t>What new system of government and society comes about because of the Vikings?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Feudalism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18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What was exchanged for loyalty under feudalism?</a:t>
            </a:r>
          </a:p>
          <a:p>
            <a:pPr lvl="1"/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Land or protection</a:t>
            </a:r>
            <a:endParaRPr lang="en-US" dirty="0"/>
          </a:p>
          <a:p>
            <a:r>
              <a:rPr lang="en-US" dirty="0"/>
              <a:t>Who was at the top of the Feudal Pyramid?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King</a:t>
            </a:r>
            <a:endParaRPr lang="en-US" dirty="0"/>
          </a:p>
          <a:p>
            <a:r>
              <a:rPr lang="en-US" dirty="0"/>
              <a:t>Next?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Nobles</a:t>
            </a:r>
            <a:endParaRPr lang="en-US" dirty="0"/>
          </a:p>
          <a:p>
            <a:r>
              <a:rPr lang="en-US" dirty="0"/>
              <a:t>What is this guys job? </a:t>
            </a:r>
          </a:p>
          <a:p>
            <a:r>
              <a:rPr lang="en-US" dirty="0"/>
              <a:t>What were the large estate farms or small kingdoms that people lived on?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Manors</a:t>
            </a:r>
            <a:endParaRPr lang="en-US" dirty="0"/>
          </a:p>
          <a:p>
            <a:r>
              <a:rPr lang="en-US" dirty="0"/>
              <a:t>Who does it suck to be during the Middle Ages?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Serf 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(or everyone)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41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/>
              <a:t>Now What?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Viking raids stop either because of fortifications of castles or they have conquered and stayed (England)</a:t>
            </a:r>
          </a:p>
          <a:p>
            <a:pPr lvl="1"/>
            <a:r>
              <a:rPr lang="en-US" dirty="0"/>
              <a:t>90% of male population in Most of British Isle has been driven off or killed by Viking invaders (Angles &amp; Saxons)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So much that you are reading this language </a:t>
            </a:r>
            <a:r>
              <a:rPr lang="en-US" b="1" u="sng" dirty="0">
                <a:solidFill>
                  <a:srgbClr val="FF0000"/>
                </a:solidFill>
              </a:rPr>
              <a:t>right now!</a:t>
            </a:r>
          </a:p>
          <a:p>
            <a:r>
              <a:rPr lang="en-US" dirty="0"/>
              <a:t>Well, no more Vikings to fight….. How about each other</a:t>
            </a:r>
          </a:p>
          <a:p>
            <a:r>
              <a:rPr lang="en-US" dirty="0"/>
              <a:t>The Pope – only central authority figure must find a way to keep catholic Europe from killing each other.</a:t>
            </a:r>
          </a:p>
          <a:p>
            <a:r>
              <a:rPr lang="en-US" dirty="0"/>
              <a:t>What does he need?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5" descr="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079"/>
            <a:ext cx="8610600" cy="6794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70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457200"/>
            <a:ext cx="3505200" cy="2590800"/>
          </a:xfrm>
        </p:spPr>
        <p:txBody>
          <a:bodyPr/>
          <a:lstStyle/>
          <a:p>
            <a:r>
              <a:rPr lang="en-US" sz="4000"/>
              <a:t>Rome is gone!  </a:t>
            </a:r>
          </a:p>
        </p:txBody>
      </p:sp>
      <p:pic>
        <p:nvPicPr>
          <p:cNvPr id="5123" name="Picture 7" descr="barbarians%20912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0"/>
            <a:ext cx="5111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5844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Middle Ages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Rome is gone, barbarians rule Europe</a:t>
            </a:r>
          </a:p>
          <a:p>
            <a:r>
              <a:rPr lang="en-US" dirty="0"/>
              <a:t>Roman and barbarian cultures merge</a:t>
            </a:r>
          </a:p>
          <a:p>
            <a:r>
              <a:rPr lang="en-US" dirty="0"/>
              <a:t>Kingdoms develop (Franks, Goths, </a:t>
            </a:r>
            <a:r>
              <a:rPr lang="en-US" dirty="0" err="1"/>
              <a:t>Lombards</a:t>
            </a:r>
            <a:r>
              <a:rPr lang="en-US" dirty="0"/>
              <a:t>, etc.)</a:t>
            </a:r>
          </a:p>
        </p:txBody>
      </p:sp>
    </p:spTree>
    <p:extLst>
      <p:ext uri="{BB962C8B-B14F-4D97-AF65-F5344CB8AC3E}">
        <p14:creationId xmlns:p14="http://schemas.microsoft.com/office/powerpoint/2010/main" val="95619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8153400" cy="645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4550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The Merovingian Kings </a:t>
            </a:r>
            <a:r>
              <a:rPr lang="en-US" sz="2400"/>
              <a:t>(ruled for 200 years)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67200" y="1371600"/>
            <a:ext cx="4724400" cy="48006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Clovis (481-511) unites the Franks</a:t>
            </a:r>
          </a:p>
          <a:p>
            <a:pPr lvl="1"/>
            <a:r>
              <a:rPr lang="en-US" dirty="0"/>
              <a:t>How?</a:t>
            </a:r>
          </a:p>
          <a:p>
            <a:r>
              <a:rPr lang="en-US" dirty="0"/>
              <a:t>Converts to Roman Catholicism. Why?</a:t>
            </a:r>
          </a:p>
          <a:p>
            <a:pPr lvl="1"/>
            <a:r>
              <a:rPr lang="en-US" dirty="0"/>
              <a:t>Excuse to conquer the rest of Gaul to spread Christianity</a:t>
            </a:r>
          </a:p>
          <a:p>
            <a:pPr lvl="1"/>
            <a:r>
              <a:rPr lang="en-US" dirty="0"/>
              <a:t>Ties him to the major power of Europe (the Church)</a:t>
            </a:r>
          </a:p>
          <a:p>
            <a:r>
              <a:rPr lang="en-US" dirty="0"/>
              <a:t>Becomes the Frankish Kingdom (France gets its name from this)</a:t>
            </a:r>
          </a:p>
          <a:p>
            <a:endParaRPr lang="en-U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3197225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401546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277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The Merovingian Kings </a:t>
            </a:r>
            <a:r>
              <a:rPr lang="en-US" sz="2400"/>
              <a:t>(ruled for 200 years)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67200" y="2057400"/>
            <a:ext cx="4191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After Clovis’ death, individual dukes assert control (feudalism)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Reunified by Charles Martel in 737.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Halted advance of the Muslims (Battle of Tours)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/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95600"/>
            <a:ext cx="3429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73" y="1819240"/>
            <a:ext cx="3947947" cy="3484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137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5029200" cy="1143000"/>
          </a:xfrm>
        </p:spPr>
        <p:txBody>
          <a:bodyPr/>
          <a:lstStyle/>
          <a:p>
            <a:r>
              <a:rPr lang="en-US"/>
              <a:t>Age of Charlemagne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5334000" cy="4724400"/>
          </a:xfrm>
        </p:spPr>
        <p:txBody>
          <a:bodyPr>
            <a:normAutofit fontScale="92500"/>
          </a:bodyPr>
          <a:lstStyle/>
          <a:p>
            <a:r>
              <a:rPr lang="en-US" dirty="0"/>
              <a:t>Frankish King:  conquers nearly all of Europe</a:t>
            </a:r>
          </a:p>
          <a:p>
            <a:r>
              <a:rPr lang="en-US" dirty="0"/>
              <a:t>Spreads Catholicism</a:t>
            </a:r>
          </a:p>
          <a:p>
            <a:r>
              <a:rPr lang="en-US" dirty="0"/>
              <a:t>Crowned Holy Roman Emperor by Pope</a:t>
            </a:r>
          </a:p>
          <a:p>
            <a:r>
              <a:rPr lang="en-US" dirty="0"/>
              <a:t>Spoke and read multiple languages</a:t>
            </a:r>
          </a:p>
          <a:p>
            <a:r>
              <a:rPr lang="en-US" dirty="0"/>
              <a:t>Tried to bring back education</a:t>
            </a:r>
          </a:p>
          <a:p>
            <a:r>
              <a:rPr lang="en-US" dirty="0"/>
              <a:t>Created Medieval Europe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44" name="Picture 5" descr="Charlemagne-by-Dur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138" y="0"/>
            <a:ext cx="30908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60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Death of Charlemagne</a:t>
            </a:r>
          </a:p>
        </p:txBody>
      </p:sp>
      <p:sp>
        <p:nvSpPr>
          <p:cNvPr id="1126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Charlemagne’s empire divided between his three sons</a:t>
            </a:r>
          </a:p>
          <a:p>
            <a:r>
              <a:rPr lang="en-US"/>
              <a:t>Louis the German and Charles the Bald each take the lands that like them the most</a:t>
            </a:r>
          </a:p>
          <a:p>
            <a:r>
              <a:rPr lang="en-US"/>
              <a:t>Present the least organized states to brother Lothar</a:t>
            </a:r>
          </a:p>
          <a:p>
            <a:r>
              <a:rPr lang="en-US"/>
              <a:t>Creates lasting divide between Germany and France</a:t>
            </a:r>
          </a:p>
        </p:txBody>
      </p:sp>
      <p:pic>
        <p:nvPicPr>
          <p:cNvPr id="49157" name="Picture 5" descr="sm0045-CharlemagneEmp(d4489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6" t="4886" r="4849" b="3511"/>
          <a:stretch>
            <a:fillRect/>
          </a:stretch>
        </p:blipFill>
        <p:spPr bwMode="auto">
          <a:xfrm>
            <a:off x="0" y="0"/>
            <a:ext cx="9144000" cy="692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424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894</Words>
  <Application>Microsoft Office PowerPoint</Application>
  <PresentationFormat>On-screen Show (4:3)</PresentationFormat>
  <Paragraphs>149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Office Theme</vt:lpstr>
      <vt:lpstr>iRespondGraphMaster</vt:lpstr>
      <vt:lpstr>iRespondQuestionMaster</vt:lpstr>
      <vt:lpstr>The Early Middle Ages</vt:lpstr>
      <vt:lpstr>PowerPoint Presentation</vt:lpstr>
      <vt:lpstr>Rome is gone!  </vt:lpstr>
      <vt:lpstr>The Middle Ages</vt:lpstr>
      <vt:lpstr>PowerPoint Presentation</vt:lpstr>
      <vt:lpstr>The Merovingian Kings (ruled for 200 years)</vt:lpstr>
      <vt:lpstr>The Merovingian Kings (ruled for 200 years)</vt:lpstr>
      <vt:lpstr>Age of Charlemagne</vt:lpstr>
      <vt:lpstr>Death of Charlemagne</vt:lpstr>
      <vt:lpstr>Feudalism in Europe </vt:lpstr>
      <vt:lpstr>Terms you need to know</vt:lpstr>
      <vt:lpstr>The Vikings, Magyars and Muslims</vt:lpstr>
      <vt:lpstr>The Vikings or Norsemen</vt:lpstr>
      <vt:lpstr> Early Castles Alfred the Great of England starts building them</vt:lpstr>
      <vt:lpstr>Late Medieval castles  </vt:lpstr>
      <vt:lpstr>The Deal </vt:lpstr>
      <vt:lpstr>Feudal Pyramid</vt:lpstr>
      <vt:lpstr>What words do you think of?</vt:lpstr>
      <vt:lpstr>The Manor</vt:lpstr>
      <vt:lpstr>Sucks to be you (a serf) The economics of feudalism.</vt:lpstr>
      <vt:lpstr>Sucks to be you (a serf) The economics of feudalism.</vt:lpstr>
      <vt:lpstr>Review</vt:lpstr>
      <vt:lpstr>More Review</vt:lpstr>
      <vt:lpstr>Now What?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Early Middle Ages</dc:title>
  <dc:creator>JNC HISTORY</dc:creator>
  <cp:lastModifiedBy>soumen dhar</cp:lastModifiedBy>
  <cp:revision>2</cp:revision>
  <dcterms:modified xsi:type="dcterms:W3CDTF">2019-04-08T14:36:43Z</dcterms:modified>
</cp:coreProperties>
</file>